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Assistant Regular" pitchFamily="2" charset="-79"/>
      <p:regular r:id="rId17"/>
    </p:embeddedFont>
    <p:embeddedFont>
      <p:font typeface="Assistant Regular Bold" pitchFamily="2" charset="-79"/>
      <p:regular r:id="rId18"/>
      <p:bold r:id="rId19"/>
    </p:embeddedFont>
    <p:embeddedFont>
      <p:font typeface="Cormorant Garamond Light Bold" pitchFamily="2" charset="77"/>
      <p:regular r:id="rId20"/>
    </p:embeddedFont>
    <p:embeddedFont>
      <p:font typeface="Cormorant Garamond Medium" pitchFamily="2" charset="77"/>
      <p:regular r:id="rId21"/>
    </p:embeddedFont>
    <p:embeddedFont>
      <p:font typeface="Cormorant Garamond Medium Bold" pitchFamily="2" charset="77"/>
      <p:regular r:id="rId22"/>
      <p:bold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26" autoAdjust="0"/>
  </p:normalViewPr>
  <p:slideViewPr>
    <p:cSldViewPr>
      <p:cViewPr varScale="1">
        <p:scale>
          <a:sx n="80" d="100"/>
          <a:sy n="80" d="100"/>
        </p:scale>
        <p:origin x="824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208513" y="22058"/>
            <a:ext cx="7079487" cy="10287000"/>
          </a:xfrm>
          <a:custGeom>
            <a:avLst/>
            <a:gdLst/>
            <a:ahLst/>
            <a:cxnLst/>
            <a:rect l="l" t="t" r="r" b="b"/>
            <a:pathLst>
              <a:path w="7079487" h="10287000">
                <a:moveTo>
                  <a:pt x="0" y="0"/>
                </a:moveTo>
                <a:lnTo>
                  <a:pt x="7079487" y="0"/>
                </a:lnTo>
                <a:lnTo>
                  <a:pt x="707948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3" name="Group 3"/>
          <p:cNvGrpSpPr/>
          <p:nvPr/>
        </p:nvGrpSpPr>
        <p:grpSpPr>
          <a:xfrm>
            <a:off x="1570582" y="3602198"/>
            <a:ext cx="7741942" cy="3082604"/>
            <a:chOff x="0" y="0"/>
            <a:chExt cx="10322589" cy="4110138"/>
          </a:xfrm>
        </p:grpSpPr>
        <p:sp>
          <p:nvSpPr>
            <p:cNvPr id="4" name="TextBox 4"/>
            <p:cNvSpPr txBox="1"/>
            <p:nvPr/>
          </p:nvSpPr>
          <p:spPr>
            <a:xfrm>
              <a:off x="0" y="104775"/>
              <a:ext cx="10322589" cy="2333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200"/>
                </a:lnSpc>
              </a:pPr>
              <a:r>
                <a:rPr lang="en-US" sz="12000">
                  <a:solidFill>
                    <a:srgbClr val="000000"/>
                  </a:solidFill>
                  <a:latin typeface="Cormorant Garamond Light Bold"/>
                  <a:ea typeface="Cormorant Garamond Light Bold"/>
                  <a:cs typeface="Cormorant Garamond Light Bold"/>
                  <a:sym typeface="Cormorant Garamond Light Bold"/>
                </a:rPr>
                <a:t>E+</a:t>
              </a:r>
              <a:r>
                <a:rPr lang="en-US" sz="12000">
                  <a:solidFill>
                    <a:srgbClr val="2364CF"/>
                  </a:solidFill>
                  <a:latin typeface="Cormorant Garamond Light Bold"/>
                  <a:ea typeface="Cormorant Garamond Light Bold"/>
                  <a:cs typeface="Cormorant Garamond Light Bold"/>
                  <a:sym typeface="Cormorant Garamond Light Bold"/>
                </a:rPr>
                <a:t>R</a:t>
              </a:r>
              <a:r>
                <a:rPr lang="en-US" sz="12000">
                  <a:solidFill>
                    <a:srgbClr val="000000"/>
                  </a:solidFill>
                  <a:latin typeface="Cormorant Garamond Light Bold"/>
                  <a:ea typeface="Cormorant Garamond Light Bold"/>
                  <a:cs typeface="Cormorant Garamond Light Bold"/>
                  <a:sym typeface="Cormorant Garamond Light Bold"/>
                </a:rPr>
                <a:t>=O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3518953"/>
              <a:ext cx="10322589" cy="5911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9"/>
                </a:lnSpc>
              </a:pPr>
              <a:r>
                <a:rPr lang="en-US" sz="2700" spc="81">
                  <a:solidFill>
                    <a:srgbClr val="000000"/>
                  </a:solidFill>
                  <a:latin typeface="Assistant Regular"/>
                  <a:ea typeface="Assistant Regular"/>
                  <a:cs typeface="Assistant Regular"/>
                  <a:sym typeface="Assistant Regular"/>
                </a:rPr>
                <a:t>14 Day Challenge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7056838" cy="10287000"/>
          </a:xfrm>
          <a:custGeom>
            <a:avLst/>
            <a:gdLst/>
            <a:ahLst/>
            <a:cxnLst/>
            <a:rect l="l" t="t" r="r" b="b"/>
            <a:pathLst>
              <a:path w="7056838" h="10287000">
                <a:moveTo>
                  <a:pt x="0" y="0"/>
                </a:moveTo>
                <a:lnTo>
                  <a:pt x="7056838" y="0"/>
                </a:lnTo>
                <a:lnTo>
                  <a:pt x="70568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3" name="Group 3"/>
          <p:cNvGrpSpPr/>
          <p:nvPr/>
        </p:nvGrpSpPr>
        <p:grpSpPr>
          <a:xfrm>
            <a:off x="10608513" y="3322487"/>
            <a:ext cx="4012580" cy="1447207"/>
            <a:chOff x="0" y="0"/>
            <a:chExt cx="1056811" cy="38115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56811" cy="381157"/>
            </a:xfrm>
            <a:custGeom>
              <a:avLst/>
              <a:gdLst/>
              <a:ahLst/>
              <a:cxnLst/>
              <a:rect l="l" t="t" r="r" b="b"/>
              <a:pathLst>
                <a:path w="1056811" h="381157">
                  <a:moveTo>
                    <a:pt x="98400" y="0"/>
                  </a:moveTo>
                  <a:lnTo>
                    <a:pt x="958411" y="0"/>
                  </a:lnTo>
                  <a:cubicBezTo>
                    <a:pt x="984509" y="0"/>
                    <a:pt x="1009537" y="10367"/>
                    <a:pt x="1027991" y="28821"/>
                  </a:cubicBezTo>
                  <a:cubicBezTo>
                    <a:pt x="1046444" y="47274"/>
                    <a:pt x="1056811" y="72303"/>
                    <a:pt x="1056811" y="98400"/>
                  </a:cubicBezTo>
                  <a:lnTo>
                    <a:pt x="1056811" y="282757"/>
                  </a:lnTo>
                  <a:cubicBezTo>
                    <a:pt x="1056811" y="308855"/>
                    <a:pt x="1046444" y="333883"/>
                    <a:pt x="1027991" y="352337"/>
                  </a:cubicBezTo>
                  <a:cubicBezTo>
                    <a:pt x="1009537" y="370790"/>
                    <a:pt x="984509" y="381157"/>
                    <a:pt x="958411" y="381157"/>
                  </a:cubicBezTo>
                  <a:lnTo>
                    <a:pt x="98400" y="381157"/>
                  </a:lnTo>
                  <a:cubicBezTo>
                    <a:pt x="72303" y="381157"/>
                    <a:pt x="47274" y="370790"/>
                    <a:pt x="28821" y="352337"/>
                  </a:cubicBezTo>
                  <a:cubicBezTo>
                    <a:pt x="10367" y="333883"/>
                    <a:pt x="0" y="308855"/>
                    <a:pt x="0" y="282757"/>
                  </a:cubicBezTo>
                  <a:lnTo>
                    <a:pt x="0" y="98400"/>
                  </a:lnTo>
                  <a:cubicBezTo>
                    <a:pt x="0" y="72303"/>
                    <a:pt x="10367" y="47274"/>
                    <a:pt x="28821" y="28821"/>
                  </a:cubicBezTo>
                  <a:cubicBezTo>
                    <a:pt x="47274" y="10367"/>
                    <a:pt x="72303" y="0"/>
                    <a:pt x="98400" y="0"/>
                  </a:cubicBezTo>
                  <a:close/>
                </a:path>
              </a:pathLst>
            </a:custGeom>
            <a:solidFill>
              <a:srgbClr val="D1E6F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1056811" cy="4478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8686838" y="2085975"/>
            <a:ext cx="7855930" cy="6105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8000">
                <a:solidFill>
                  <a:srgbClr val="000000"/>
                </a:solidFill>
                <a:latin typeface="Cormorant Garamond Medium"/>
                <a:ea typeface="Cormorant Garamond Medium"/>
                <a:cs typeface="Cormorant Garamond Medium"/>
                <a:sym typeface="Cormorant Garamond Medium"/>
              </a:rPr>
              <a:t>“If I were to take </a:t>
            </a:r>
            <a:r>
              <a:rPr lang="en-US" sz="8000" b="1">
                <a:solidFill>
                  <a:srgbClr val="003366"/>
                </a:solidFill>
                <a:latin typeface="Cormorant Garamond Medium Bold"/>
                <a:ea typeface="Cormorant Garamond Medium Bold"/>
                <a:cs typeface="Cormorant Garamond Medium Bold"/>
                <a:sym typeface="Cormorant Garamond Medium Bold"/>
              </a:rPr>
              <a:t>5% more</a:t>
            </a:r>
            <a:r>
              <a:rPr lang="en-US" sz="8000">
                <a:solidFill>
                  <a:srgbClr val="000000"/>
                </a:solidFill>
                <a:latin typeface="Cormorant Garamond Medium"/>
                <a:ea typeface="Cormorant Garamond Medium"/>
                <a:cs typeface="Cormorant Garamond Medium"/>
                <a:sym typeface="Cormorant Garamond Medium"/>
              </a:rPr>
              <a:t> responsibility for my _____, I would ______.”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7056838" cy="10287000"/>
          </a:xfrm>
          <a:custGeom>
            <a:avLst/>
            <a:gdLst/>
            <a:ahLst/>
            <a:cxnLst/>
            <a:rect l="l" t="t" r="r" b="b"/>
            <a:pathLst>
              <a:path w="7056838" h="10287000">
                <a:moveTo>
                  <a:pt x="0" y="0"/>
                </a:moveTo>
                <a:lnTo>
                  <a:pt x="7056838" y="0"/>
                </a:lnTo>
                <a:lnTo>
                  <a:pt x="70568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7610516" y="1276350"/>
            <a:ext cx="9156143" cy="1241070"/>
            <a:chOff x="0" y="0"/>
            <a:chExt cx="2411494" cy="32686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11494" cy="326866"/>
            </a:xfrm>
            <a:custGeom>
              <a:avLst/>
              <a:gdLst/>
              <a:ahLst/>
              <a:cxnLst/>
              <a:rect l="l" t="t" r="r" b="b"/>
              <a:pathLst>
                <a:path w="2411494" h="326866">
                  <a:moveTo>
                    <a:pt x="43123" y="0"/>
                  </a:moveTo>
                  <a:lnTo>
                    <a:pt x="2368372" y="0"/>
                  </a:lnTo>
                  <a:cubicBezTo>
                    <a:pt x="2379808" y="0"/>
                    <a:pt x="2390777" y="4543"/>
                    <a:pt x="2398864" y="12630"/>
                  </a:cubicBezTo>
                  <a:cubicBezTo>
                    <a:pt x="2406951" y="20717"/>
                    <a:pt x="2411494" y="31686"/>
                    <a:pt x="2411494" y="43123"/>
                  </a:cubicBezTo>
                  <a:lnTo>
                    <a:pt x="2411494" y="283744"/>
                  </a:lnTo>
                  <a:cubicBezTo>
                    <a:pt x="2411494" y="307560"/>
                    <a:pt x="2392188" y="326866"/>
                    <a:pt x="2368372" y="326866"/>
                  </a:cubicBezTo>
                  <a:lnTo>
                    <a:pt x="43123" y="326866"/>
                  </a:lnTo>
                  <a:cubicBezTo>
                    <a:pt x="31686" y="326866"/>
                    <a:pt x="20717" y="322323"/>
                    <a:pt x="12630" y="314236"/>
                  </a:cubicBezTo>
                  <a:cubicBezTo>
                    <a:pt x="4543" y="306149"/>
                    <a:pt x="0" y="295180"/>
                    <a:pt x="0" y="283744"/>
                  </a:cubicBezTo>
                  <a:lnTo>
                    <a:pt x="0" y="43123"/>
                  </a:lnTo>
                  <a:cubicBezTo>
                    <a:pt x="0" y="19307"/>
                    <a:pt x="19307" y="0"/>
                    <a:pt x="43123" y="0"/>
                  </a:cubicBezTo>
                  <a:close/>
                </a:path>
              </a:pathLst>
            </a:custGeom>
            <a:solidFill>
              <a:srgbClr val="D1E6F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2411494" cy="3935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610516" y="5399081"/>
            <a:ext cx="9156143" cy="1233140"/>
            <a:chOff x="0" y="0"/>
            <a:chExt cx="2411494" cy="32477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11494" cy="324778"/>
            </a:xfrm>
            <a:custGeom>
              <a:avLst/>
              <a:gdLst/>
              <a:ahLst/>
              <a:cxnLst/>
              <a:rect l="l" t="t" r="r" b="b"/>
              <a:pathLst>
                <a:path w="2411494" h="324778">
                  <a:moveTo>
                    <a:pt x="43123" y="0"/>
                  </a:moveTo>
                  <a:lnTo>
                    <a:pt x="2368372" y="0"/>
                  </a:lnTo>
                  <a:cubicBezTo>
                    <a:pt x="2379808" y="0"/>
                    <a:pt x="2390777" y="4543"/>
                    <a:pt x="2398864" y="12630"/>
                  </a:cubicBezTo>
                  <a:cubicBezTo>
                    <a:pt x="2406951" y="20717"/>
                    <a:pt x="2411494" y="31686"/>
                    <a:pt x="2411494" y="43123"/>
                  </a:cubicBezTo>
                  <a:lnTo>
                    <a:pt x="2411494" y="281655"/>
                  </a:lnTo>
                  <a:cubicBezTo>
                    <a:pt x="2411494" y="305471"/>
                    <a:pt x="2392188" y="324778"/>
                    <a:pt x="2368372" y="324778"/>
                  </a:cubicBezTo>
                  <a:lnTo>
                    <a:pt x="43123" y="324778"/>
                  </a:lnTo>
                  <a:cubicBezTo>
                    <a:pt x="19307" y="324778"/>
                    <a:pt x="0" y="305471"/>
                    <a:pt x="0" y="281655"/>
                  </a:cubicBezTo>
                  <a:lnTo>
                    <a:pt x="0" y="43123"/>
                  </a:lnTo>
                  <a:cubicBezTo>
                    <a:pt x="0" y="19307"/>
                    <a:pt x="19307" y="0"/>
                    <a:pt x="43123" y="0"/>
                  </a:cubicBezTo>
                  <a:close/>
                </a:path>
              </a:pathLst>
            </a:custGeom>
            <a:solidFill>
              <a:srgbClr val="D1E6F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2411494" cy="3914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7921684" y="1266825"/>
            <a:ext cx="9644995" cy="7743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00"/>
              </a:lnSpc>
            </a:pPr>
            <a:r>
              <a:rPr lang="en-US" sz="8000">
                <a:solidFill>
                  <a:srgbClr val="000000"/>
                </a:solidFill>
                <a:latin typeface="Cormorant Garamond Medium"/>
                <a:ea typeface="Cormorant Garamond Medium"/>
                <a:cs typeface="Cormorant Garamond Medium"/>
                <a:sym typeface="Cormorant Garamond Medium"/>
              </a:rPr>
              <a:t>Event: ______________ </a:t>
            </a:r>
          </a:p>
          <a:p>
            <a:pPr algn="l">
              <a:lnSpc>
                <a:spcPts val="9600"/>
              </a:lnSpc>
            </a:pPr>
            <a:r>
              <a:rPr lang="en-US" sz="8000">
                <a:solidFill>
                  <a:srgbClr val="000000"/>
                </a:solidFill>
                <a:latin typeface="Cormorant Garamond Medium"/>
                <a:ea typeface="Cormorant Garamond Medium"/>
                <a:cs typeface="Cormorant Garamond Medium"/>
                <a:sym typeface="Cormorant Garamond Medium"/>
              </a:rPr>
              <a:t>Old Response: ______ </a:t>
            </a:r>
          </a:p>
          <a:p>
            <a:pPr algn="l">
              <a:lnSpc>
                <a:spcPts val="9600"/>
              </a:lnSpc>
            </a:pPr>
            <a:r>
              <a:rPr lang="en-US" sz="8000">
                <a:solidFill>
                  <a:srgbClr val="000000"/>
                </a:solidFill>
                <a:latin typeface="Cormorant Garamond Medium"/>
                <a:ea typeface="Cormorant Garamond Medium"/>
                <a:cs typeface="Cormorant Garamond Medium"/>
                <a:sym typeface="Cormorant Garamond Medium"/>
              </a:rPr>
              <a:t>Old Outcome: ______</a:t>
            </a:r>
          </a:p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000000"/>
                </a:solidFill>
                <a:latin typeface="Cormorant Garamond Medium"/>
                <a:ea typeface="Cormorant Garamond Medium"/>
                <a:cs typeface="Cormorant Garamond Medium"/>
                <a:sym typeface="Cormorant Garamond Medium"/>
              </a:rPr>
              <a:t> </a:t>
            </a:r>
          </a:p>
          <a:p>
            <a:pPr algn="l">
              <a:lnSpc>
                <a:spcPts val="9600"/>
              </a:lnSpc>
            </a:pPr>
            <a:r>
              <a:rPr lang="en-US" sz="8000">
                <a:solidFill>
                  <a:srgbClr val="000000"/>
                </a:solidFill>
                <a:latin typeface="Cormorant Garamond Medium"/>
                <a:ea typeface="Cormorant Garamond Medium"/>
                <a:cs typeface="Cormorant Garamond Medium"/>
                <a:sym typeface="Cormorant Garamond Medium"/>
              </a:rPr>
              <a:t>Event: ______________ </a:t>
            </a:r>
          </a:p>
          <a:p>
            <a:pPr algn="l">
              <a:lnSpc>
                <a:spcPts val="9600"/>
              </a:lnSpc>
            </a:pPr>
            <a:r>
              <a:rPr lang="en-US" sz="8000">
                <a:solidFill>
                  <a:srgbClr val="000000"/>
                </a:solidFill>
                <a:latin typeface="Cormorant Garamond Medium"/>
                <a:ea typeface="Cormorant Garamond Medium"/>
                <a:cs typeface="Cormorant Garamond Medium"/>
                <a:sym typeface="Cormorant Garamond Medium"/>
              </a:rPr>
              <a:t>New Response: ______ </a:t>
            </a:r>
          </a:p>
          <a:p>
            <a:pPr algn="l">
              <a:lnSpc>
                <a:spcPts val="9600"/>
              </a:lnSpc>
            </a:pPr>
            <a:r>
              <a:rPr lang="en-US" sz="8000">
                <a:solidFill>
                  <a:srgbClr val="000000"/>
                </a:solidFill>
                <a:latin typeface="Cormorant Garamond Medium"/>
                <a:ea typeface="Cormorant Garamond Medium"/>
                <a:cs typeface="Cormorant Garamond Medium"/>
                <a:sym typeface="Cormorant Garamond Medium"/>
              </a:rPr>
              <a:t>New Outcome: _____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520267" y="1028700"/>
            <a:ext cx="3739033" cy="3863308"/>
          </a:xfrm>
          <a:custGeom>
            <a:avLst/>
            <a:gdLst/>
            <a:ahLst/>
            <a:cxnLst/>
            <a:rect l="l" t="t" r="r" b="b"/>
            <a:pathLst>
              <a:path w="3739033" h="3863308">
                <a:moveTo>
                  <a:pt x="0" y="0"/>
                </a:moveTo>
                <a:lnTo>
                  <a:pt x="3739033" y="0"/>
                </a:lnTo>
                <a:lnTo>
                  <a:pt x="3739033" y="3863308"/>
                </a:lnTo>
                <a:lnTo>
                  <a:pt x="0" y="3863308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864101" y="6907393"/>
            <a:ext cx="9304096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00"/>
              </a:lnSpc>
            </a:pPr>
            <a:endParaRPr/>
          </a:p>
        </p:txBody>
      </p:sp>
      <p:grpSp>
        <p:nvGrpSpPr>
          <p:cNvPr id="4" name="Group 4"/>
          <p:cNvGrpSpPr/>
          <p:nvPr/>
        </p:nvGrpSpPr>
        <p:grpSpPr>
          <a:xfrm>
            <a:off x="1864101" y="1369139"/>
            <a:ext cx="10339297" cy="7548721"/>
            <a:chOff x="0" y="0"/>
            <a:chExt cx="13785730" cy="1006496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80269" cy="1271572"/>
            </a:xfrm>
            <a:custGeom>
              <a:avLst/>
              <a:gdLst/>
              <a:ahLst/>
              <a:cxnLst/>
              <a:rect l="l" t="t" r="r" b="b"/>
              <a:pathLst>
                <a:path w="1380269" h="1271572">
                  <a:moveTo>
                    <a:pt x="0" y="0"/>
                  </a:moveTo>
                  <a:lnTo>
                    <a:pt x="1380269" y="0"/>
                  </a:lnTo>
                  <a:lnTo>
                    <a:pt x="1380269" y="1271572"/>
                  </a:lnTo>
                  <a:lnTo>
                    <a:pt x="0" y="12715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380269" y="-87058"/>
              <a:ext cx="12405461" cy="27541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624"/>
                </a:lnSpc>
              </a:pPr>
              <a:r>
                <a:rPr lang="en-US" sz="5600">
                  <a:solidFill>
                    <a:srgbClr val="000000"/>
                  </a:solidFill>
                  <a:latin typeface="Cormorant Garamond Medium"/>
                  <a:ea typeface="Cormorant Garamond Medium"/>
                  <a:cs typeface="Cormorant Garamond Medium"/>
                  <a:sym typeface="Cormorant Garamond Medium"/>
                </a:rPr>
                <a:t>What your biggest insight or awareness has been so far.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3019800"/>
              <a:ext cx="1380269" cy="1271572"/>
            </a:xfrm>
            <a:custGeom>
              <a:avLst/>
              <a:gdLst/>
              <a:ahLst/>
              <a:cxnLst/>
              <a:rect l="l" t="t" r="r" b="b"/>
              <a:pathLst>
                <a:path w="1380269" h="1271572">
                  <a:moveTo>
                    <a:pt x="0" y="0"/>
                  </a:moveTo>
                  <a:lnTo>
                    <a:pt x="1380269" y="0"/>
                  </a:lnTo>
                  <a:lnTo>
                    <a:pt x="1380269" y="1271572"/>
                  </a:lnTo>
                  <a:lnTo>
                    <a:pt x="0" y="12715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5803458"/>
              <a:ext cx="1380269" cy="1271572"/>
            </a:xfrm>
            <a:custGeom>
              <a:avLst/>
              <a:gdLst/>
              <a:ahLst/>
              <a:cxnLst/>
              <a:rect l="l" t="t" r="r" b="b"/>
              <a:pathLst>
                <a:path w="1380269" h="1271572">
                  <a:moveTo>
                    <a:pt x="0" y="0"/>
                  </a:moveTo>
                  <a:lnTo>
                    <a:pt x="1380269" y="0"/>
                  </a:lnTo>
                  <a:lnTo>
                    <a:pt x="1380269" y="1271572"/>
                  </a:lnTo>
                  <a:lnTo>
                    <a:pt x="0" y="12715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380269" y="2823803"/>
              <a:ext cx="12405461" cy="27541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624"/>
                </a:lnSpc>
              </a:pPr>
              <a:r>
                <a:rPr lang="en-US" sz="5600">
                  <a:solidFill>
                    <a:srgbClr val="000000"/>
                  </a:solidFill>
                  <a:latin typeface="Cormorant Garamond Medium"/>
                  <a:ea typeface="Cormorant Garamond Medium"/>
                  <a:cs typeface="Cormorant Garamond Medium"/>
                  <a:sym typeface="Cormorant Garamond Medium"/>
                </a:rPr>
                <a:t>How you will be more proactive with your responses?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380269" y="5862997"/>
              <a:ext cx="12405461" cy="4201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624"/>
                </a:lnSpc>
              </a:pPr>
              <a:r>
                <a:rPr lang="en-US" sz="5600">
                  <a:solidFill>
                    <a:srgbClr val="000000"/>
                  </a:solidFill>
                  <a:latin typeface="Cormorant Garamond Medium"/>
                  <a:ea typeface="Cormorant Garamond Medium"/>
                  <a:cs typeface="Cormorant Garamond Medium"/>
                  <a:sym typeface="Cormorant Garamond Medium"/>
                </a:rPr>
                <a:t>One way you have created a new outcome or what outcome you hope to create.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231162" y="0"/>
            <a:ext cx="7056838" cy="10287000"/>
          </a:xfrm>
          <a:custGeom>
            <a:avLst/>
            <a:gdLst/>
            <a:ahLst/>
            <a:cxnLst/>
            <a:rect l="l" t="t" r="r" b="b"/>
            <a:pathLst>
              <a:path w="7056838" h="10287000">
                <a:moveTo>
                  <a:pt x="0" y="0"/>
                </a:moveTo>
                <a:lnTo>
                  <a:pt x="7056838" y="0"/>
                </a:lnTo>
                <a:lnTo>
                  <a:pt x="70568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647213" y="8219074"/>
            <a:ext cx="6216964" cy="1191626"/>
            <a:chOff x="0" y="0"/>
            <a:chExt cx="1637390" cy="3138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37390" cy="313844"/>
            </a:xfrm>
            <a:custGeom>
              <a:avLst/>
              <a:gdLst/>
              <a:ahLst/>
              <a:cxnLst/>
              <a:rect l="l" t="t" r="r" b="b"/>
              <a:pathLst>
                <a:path w="1637390" h="313844">
                  <a:moveTo>
                    <a:pt x="63510" y="0"/>
                  </a:moveTo>
                  <a:lnTo>
                    <a:pt x="1573880" y="0"/>
                  </a:lnTo>
                  <a:cubicBezTo>
                    <a:pt x="1590724" y="0"/>
                    <a:pt x="1606878" y="6691"/>
                    <a:pt x="1618788" y="18602"/>
                  </a:cubicBezTo>
                  <a:cubicBezTo>
                    <a:pt x="1630699" y="30512"/>
                    <a:pt x="1637390" y="46666"/>
                    <a:pt x="1637390" y="63510"/>
                  </a:cubicBezTo>
                  <a:lnTo>
                    <a:pt x="1637390" y="250334"/>
                  </a:lnTo>
                  <a:cubicBezTo>
                    <a:pt x="1637390" y="267178"/>
                    <a:pt x="1630699" y="283332"/>
                    <a:pt x="1618788" y="295242"/>
                  </a:cubicBezTo>
                  <a:cubicBezTo>
                    <a:pt x="1606878" y="307153"/>
                    <a:pt x="1590724" y="313844"/>
                    <a:pt x="1573880" y="313844"/>
                  </a:cubicBezTo>
                  <a:lnTo>
                    <a:pt x="63510" y="313844"/>
                  </a:lnTo>
                  <a:cubicBezTo>
                    <a:pt x="28434" y="313844"/>
                    <a:pt x="0" y="285410"/>
                    <a:pt x="0" y="250334"/>
                  </a:cubicBezTo>
                  <a:lnTo>
                    <a:pt x="0" y="63510"/>
                  </a:lnTo>
                  <a:cubicBezTo>
                    <a:pt x="0" y="28434"/>
                    <a:pt x="28434" y="0"/>
                    <a:pt x="63510" y="0"/>
                  </a:cubicBezTo>
                  <a:close/>
                </a:path>
              </a:pathLst>
            </a:custGeom>
            <a:solidFill>
              <a:srgbClr val="D1E6F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1637390" cy="3805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827730" y="866775"/>
            <a:ext cx="7855930" cy="854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8000">
                <a:solidFill>
                  <a:srgbClr val="000000"/>
                </a:solidFill>
                <a:latin typeface="Cormorant Garamond Medium"/>
                <a:ea typeface="Cormorant Garamond Medium"/>
                <a:cs typeface="Cormorant Garamond Medium"/>
                <a:sym typeface="Cormorant Garamond Medium"/>
              </a:rPr>
              <a:t>What has your reaction or response been in the past, and what new response will you practice </a:t>
            </a:r>
          </a:p>
          <a:p>
            <a:pPr algn="ctr">
              <a:lnSpc>
                <a:spcPts val="9600"/>
              </a:lnSpc>
            </a:pPr>
            <a:r>
              <a:rPr lang="en-US" sz="8000">
                <a:solidFill>
                  <a:srgbClr val="000000"/>
                </a:solidFill>
                <a:latin typeface="Cormorant Garamond Medium"/>
                <a:ea typeface="Cormorant Garamond Medium"/>
                <a:cs typeface="Cormorant Garamond Medium"/>
                <a:sym typeface="Cormorant Garamond Medium"/>
              </a:rPr>
              <a:t>in the future?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22765" y="5143500"/>
            <a:ext cx="14089539" cy="4263747"/>
          </a:xfrm>
          <a:custGeom>
            <a:avLst/>
            <a:gdLst/>
            <a:ahLst/>
            <a:cxnLst/>
            <a:rect l="l" t="t" r="r" b="b"/>
            <a:pathLst>
              <a:path w="14089539" h="4263747">
                <a:moveTo>
                  <a:pt x="0" y="0"/>
                </a:moveTo>
                <a:lnTo>
                  <a:pt x="14089538" y="0"/>
                </a:lnTo>
                <a:lnTo>
                  <a:pt x="14089538" y="4263747"/>
                </a:lnTo>
                <a:lnTo>
                  <a:pt x="0" y="4263747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1505470" y="1173751"/>
            <a:ext cx="3693104" cy="1135978"/>
            <a:chOff x="0" y="0"/>
            <a:chExt cx="972669" cy="29918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72669" cy="299188"/>
            </a:xfrm>
            <a:custGeom>
              <a:avLst/>
              <a:gdLst/>
              <a:ahLst/>
              <a:cxnLst/>
              <a:rect l="l" t="t" r="r" b="b"/>
              <a:pathLst>
                <a:path w="972669" h="299188">
                  <a:moveTo>
                    <a:pt x="106912" y="0"/>
                  </a:moveTo>
                  <a:lnTo>
                    <a:pt x="865757" y="0"/>
                  </a:lnTo>
                  <a:cubicBezTo>
                    <a:pt x="894112" y="0"/>
                    <a:pt x="921306" y="11264"/>
                    <a:pt x="941356" y="31314"/>
                  </a:cubicBezTo>
                  <a:cubicBezTo>
                    <a:pt x="961405" y="51364"/>
                    <a:pt x="972669" y="78557"/>
                    <a:pt x="972669" y="106912"/>
                  </a:cubicBezTo>
                  <a:lnTo>
                    <a:pt x="972669" y="192276"/>
                  </a:lnTo>
                  <a:cubicBezTo>
                    <a:pt x="972669" y="251322"/>
                    <a:pt x="924803" y="299188"/>
                    <a:pt x="865757" y="299188"/>
                  </a:cubicBezTo>
                  <a:lnTo>
                    <a:pt x="106912" y="299188"/>
                  </a:lnTo>
                  <a:cubicBezTo>
                    <a:pt x="78557" y="299188"/>
                    <a:pt x="51364" y="287924"/>
                    <a:pt x="31314" y="267874"/>
                  </a:cubicBezTo>
                  <a:cubicBezTo>
                    <a:pt x="11264" y="247824"/>
                    <a:pt x="0" y="220630"/>
                    <a:pt x="0" y="192276"/>
                  </a:cubicBezTo>
                  <a:lnTo>
                    <a:pt x="0" y="106912"/>
                  </a:lnTo>
                  <a:cubicBezTo>
                    <a:pt x="0" y="47866"/>
                    <a:pt x="47866" y="0"/>
                    <a:pt x="106912" y="0"/>
                  </a:cubicBezTo>
                  <a:close/>
                </a:path>
              </a:pathLst>
            </a:custGeom>
            <a:solidFill>
              <a:srgbClr val="D1E6F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972669" cy="3658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895916" y="1019175"/>
            <a:ext cx="15143236" cy="3667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00"/>
              </a:lnSpc>
            </a:pPr>
            <a:r>
              <a:rPr lang="en-US" sz="8000">
                <a:solidFill>
                  <a:srgbClr val="000000"/>
                </a:solidFill>
                <a:latin typeface="Cormorant Garamond Medium"/>
                <a:ea typeface="Cormorant Garamond Medium"/>
                <a:cs typeface="Cormorant Garamond Medium"/>
                <a:sym typeface="Cormorant Garamond Medium"/>
              </a:rPr>
              <a:t>“I will commit to taking 5% more responsibility for my health, wellness, and fitness by _____”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988250"/>
            <a:ext cx="5285628" cy="797314"/>
            <a:chOff x="0" y="0"/>
            <a:chExt cx="1392099" cy="2099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92100" cy="209992"/>
            </a:xfrm>
            <a:custGeom>
              <a:avLst/>
              <a:gdLst/>
              <a:ahLst/>
              <a:cxnLst/>
              <a:rect l="l" t="t" r="r" b="b"/>
              <a:pathLst>
                <a:path w="1392100" h="209992">
                  <a:moveTo>
                    <a:pt x="74700" y="0"/>
                  </a:moveTo>
                  <a:lnTo>
                    <a:pt x="1317399" y="0"/>
                  </a:lnTo>
                  <a:cubicBezTo>
                    <a:pt x="1358655" y="0"/>
                    <a:pt x="1392100" y="33444"/>
                    <a:pt x="1392100" y="74700"/>
                  </a:cubicBezTo>
                  <a:lnTo>
                    <a:pt x="1392100" y="135292"/>
                  </a:lnTo>
                  <a:cubicBezTo>
                    <a:pt x="1392100" y="176548"/>
                    <a:pt x="1358655" y="209992"/>
                    <a:pt x="1317399" y="209992"/>
                  </a:cubicBezTo>
                  <a:lnTo>
                    <a:pt x="74700" y="209992"/>
                  </a:lnTo>
                  <a:cubicBezTo>
                    <a:pt x="54889" y="209992"/>
                    <a:pt x="35888" y="202122"/>
                    <a:pt x="21879" y="188113"/>
                  </a:cubicBezTo>
                  <a:cubicBezTo>
                    <a:pt x="7870" y="174104"/>
                    <a:pt x="0" y="155104"/>
                    <a:pt x="0" y="135292"/>
                  </a:cubicBezTo>
                  <a:lnTo>
                    <a:pt x="0" y="74700"/>
                  </a:lnTo>
                  <a:cubicBezTo>
                    <a:pt x="0" y="33444"/>
                    <a:pt x="33444" y="0"/>
                    <a:pt x="74700" y="0"/>
                  </a:cubicBezTo>
                  <a:close/>
                </a:path>
              </a:pathLst>
            </a:custGeom>
            <a:solidFill>
              <a:srgbClr val="D1E6F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1392099" cy="2766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719526" y="3759771"/>
            <a:ext cx="7357131" cy="932903"/>
            <a:chOff x="0" y="0"/>
            <a:chExt cx="1937681" cy="24570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37681" cy="245703"/>
            </a:xfrm>
            <a:custGeom>
              <a:avLst/>
              <a:gdLst/>
              <a:ahLst/>
              <a:cxnLst/>
              <a:rect l="l" t="t" r="r" b="b"/>
              <a:pathLst>
                <a:path w="1937681" h="245703">
                  <a:moveTo>
                    <a:pt x="53667" y="0"/>
                  </a:moveTo>
                  <a:lnTo>
                    <a:pt x="1884013" y="0"/>
                  </a:lnTo>
                  <a:cubicBezTo>
                    <a:pt x="1898247" y="0"/>
                    <a:pt x="1911897" y="5654"/>
                    <a:pt x="1921962" y="15719"/>
                  </a:cubicBezTo>
                  <a:cubicBezTo>
                    <a:pt x="1932026" y="25783"/>
                    <a:pt x="1937681" y="39434"/>
                    <a:pt x="1937681" y="53667"/>
                  </a:cubicBezTo>
                  <a:lnTo>
                    <a:pt x="1937681" y="192035"/>
                  </a:lnTo>
                  <a:cubicBezTo>
                    <a:pt x="1937681" y="206269"/>
                    <a:pt x="1932026" y="219919"/>
                    <a:pt x="1921962" y="229984"/>
                  </a:cubicBezTo>
                  <a:cubicBezTo>
                    <a:pt x="1911897" y="240049"/>
                    <a:pt x="1898247" y="245703"/>
                    <a:pt x="1884013" y="245703"/>
                  </a:cubicBezTo>
                  <a:lnTo>
                    <a:pt x="53667" y="245703"/>
                  </a:lnTo>
                  <a:cubicBezTo>
                    <a:pt x="39434" y="245703"/>
                    <a:pt x="25783" y="240049"/>
                    <a:pt x="15719" y="229984"/>
                  </a:cubicBezTo>
                  <a:cubicBezTo>
                    <a:pt x="5654" y="219919"/>
                    <a:pt x="0" y="206269"/>
                    <a:pt x="0" y="192035"/>
                  </a:cubicBezTo>
                  <a:lnTo>
                    <a:pt x="0" y="53667"/>
                  </a:lnTo>
                  <a:cubicBezTo>
                    <a:pt x="0" y="39434"/>
                    <a:pt x="5654" y="25783"/>
                    <a:pt x="15719" y="15719"/>
                  </a:cubicBezTo>
                  <a:cubicBezTo>
                    <a:pt x="25783" y="5654"/>
                    <a:pt x="39434" y="0"/>
                    <a:pt x="53667" y="0"/>
                  </a:cubicBezTo>
                  <a:close/>
                </a:path>
              </a:pathLst>
            </a:custGeom>
            <a:solidFill>
              <a:srgbClr val="D1E6F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1937681" cy="3123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671514" y="5812060"/>
            <a:ext cx="4136909" cy="814400"/>
            <a:chOff x="0" y="0"/>
            <a:chExt cx="1089556" cy="2144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89556" cy="214492"/>
            </a:xfrm>
            <a:custGeom>
              <a:avLst/>
              <a:gdLst/>
              <a:ahLst/>
              <a:cxnLst/>
              <a:rect l="l" t="t" r="r" b="b"/>
              <a:pathLst>
                <a:path w="1089556" h="214492">
                  <a:moveTo>
                    <a:pt x="95443" y="0"/>
                  </a:moveTo>
                  <a:lnTo>
                    <a:pt x="994114" y="0"/>
                  </a:lnTo>
                  <a:cubicBezTo>
                    <a:pt x="1019427" y="0"/>
                    <a:pt x="1043703" y="10056"/>
                    <a:pt x="1061602" y="27955"/>
                  </a:cubicBezTo>
                  <a:cubicBezTo>
                    <a:pt x="1079501" y="45854"/>
                    <a:pt x="1089556" y="70130"/>
                    <a:pt x="1089556" y="95443"/>
                  </a:cubicBezTo>
                  <a:lnTo>
                    <a:pt x="1089556" y="119049"/>
                  </a:lnTo>
                  <a:cubicBezTo>
                    <a:pt x="1089556" y="144362"/>
                    <a:pt x="1079501" y="168639"/>
                    <a:pt x="1061602" y="186538"/>
                  </a:cubicBezTo>
                  <a:cubicBezTo>
                    <a:pt x="1043703" y="204437"/>
                    <a:pt x="1019427" y="214492"/>
                    <a:pt x="994114" y="214492"/>
                  </a:cubicBezTo>
                  <a:lnTo>
                    <a:pt x="95443" y="214492"/>
                  </a:lnTo>
                  <a:cubicBezTo>
                    <a:pt x="70130" y="214492"/>
                    <a:pt x="45854" y="204437"/>
                    <a:pt x="27955" y="186538"/>
                  </a:cubicBezTo>
                  <a:cubicBezTo>
                    <a:pt x="10056" y="168639"/>
                    <a:pt x="0" y="144362"/>
                    <a:pt x="0" y="119049"/>
                  </a:cubicBezTo>
                  <a:lnTo>
                    <a:pt x="0" y="95443"/>
                  </a:lnTo>
                  <a:cubicBezTo>
                    <a:pt x="0" y="70130"/>
                    <a:pt x="10056" y="45854"/>
                    <a:pt x="27955" y="27955"/>
                  </a:cubicBezTo>
                  <a:cubicBezTo>
                    <a:pt x="45854" y="10056"/>
                    <a:pt x="70130" y="0"/>
                    <a:pt x="95443" y="0"/>
                  </a:cubicBezTo>
                  <a:close/>
                </a:path>
              </a:pathLst>
            </a:custGeom>
            <a:solidFill>
              <a:srgbClr val="D1E6F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1089556" cy="2811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28700" y="893000"/>
            <a:ext cx="16230600" cy="7504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38"/>
              </a:lnSpc>
            </a:pPr>
            <a:r>
              <a:rPr lang="en-US" sz="5313">
                <a:solidFill>
                  <a:srgbClr val="000000"/>
                </a:solidFill>
                <a:latin typeface="Cormorant Garamond Medium"/>
                <a:ea typeface="Cormorant Garamond Medium"/>
                <a:cs typeface="Cormorant Garamond Medium"/>
                <a:sym typeface="Cormorant Garamond Medium"/>
              </a:rPr>
              <a:t>On a scale of 1 to 10 (10 being the highest probability), how likely are you to follow through on your action steps to create the outcome you want? </a:t>
            </a:r>
          </a:p>
          <a:p>
            <a:pPr algn="l">
              <a:lnSpc>
                <a:spcPts val="7438"/>
              </a:lnSpc>
            </a:pPr>
            <a:r>
              <a:rPr lang="en-US" sz="5313">
                <a:solidFill>
                  <a:srgbClr val="000000"/>
                </a:solidFill>
                <a:latin typeface="Cormorant Garamond Medium"/>
                <a:ea typeface="Cormorant Garamond Medium"/>
                <a:cs typeface="Cormorant Garamond Medium"/>
                <a:sym typeface="Cormorant Garamond Medium"/>
              </a:rPr>
              <a:t>Did you have any new insights or awarenesses from this exercise? If so, what were they? </a:t>
            </a:r>
          </a:p>
          <a:p>
            <a:pPr marL="0" lvl="0" indent="0" algn="l">
              <a:lnSpc>
                <a:spcPts val="7438"/>
              </a:lnSpc>
            </a:pPr>
            <a:r>
              <a:rPr lang="en-US" sz="5313">
                <a:solidFill>
                  <a:srgbClr val="000000"/>
                </a:solidFill>
                <a:latin typeface="Cormorant Garamond Medium"/>
                <a:ea typeface="Cormorant Garamond Medium"/>
                <a:cs typeface="Cormorant Garamond Medium"/>
                <a:sym typeface="Cormorant Garamond Medium"/>
              </a:rPr>
              <a:t>If you are willing to share your difficult or troubling situation or the action steps you are going to take to resolve it, please do!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761238" y="0"/>
            <a:ext cx="7526762" cy="10287000"/>
          </a:xfrm>
          <a:custGeom>
            <a:avLst/>
            <a:gdLst/>
            <a:ahLst/>
            <a:cxnLst/>
            <a:rect l="l" t="t" r="r" b="b"/>
            <a:pathLst>
              <a:path w="7526762" h="10287000">
                <a:moveTo>
                  <a:pt x="0" y="0"/>
                </a:moveTo>
                <a:lnTo>
                  <a:pt x="7526762" y="0"/>
                </a:lnTo>
                <a:lnTo>
                  <a:pt x="752676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973877" y="1503061"/>
            <a:ext cx="7170123" cy="488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Cormorant Garamond Medium"/>
                <a:ea typeface="Cormorant Garamond Medium"/>
                <a:cs typeface="Cormorant Garamond Medium"/>
                <a:sym typeface="Cormorant Garamond Medium"/>
              </a:rPr>
              <a:t>How are you feeling after a week of implementing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73877" y="6113161"/>
            <a:ext cx="5410980" cy="2537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90"/>
              </a:lnSpc>
            </a:pPr>
            <a:r>
              <a:rPr lang="en-US" sz="14850" b="1">
                <a:solidFill>
                  <a:srgbClr val="000000"/>
                </a:solidFill>
                <a:latin typeface="Cormorant Garamond Medium Bold"/>
                <a:ea typeface="Cormorant Garamond Medium Bold"/>
                <a:cs typeface="Cormorant Garamond Medium Bold"/>
                <a:sym typeface="Cormorant Garamond Medium Bold"/>
              </a:rPr>
              <a:t>E+R=O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84606" y="1847262"/>
            <a:ext cx="16503394" cy="1629778"/>
            <a:chOff x="0" y="0"/>
            <a:chExt cx="22004525" cy="2173037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8631826" cy="2173037"/>
              <a:chOff x="0" y="0"/>
              <a:chExt cx="3680361" cy="429242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3680361" cy="429242"/>
              </a:xfrm>
              <a:custGeom>
                <a:avLst/>
                <a:gdLst/>
                <a:ahLst/>
                <a:cxnLst/>
                <a:rect l="l" t="t" r="r" b="b"/>
                <a:pathLst>
                  <a:path w="3680361" h="429242">
                    <a:moveTo>
                      <a:pt x="28255" y="0"/>
                    </a:moveTo>
                    <a:lnTo>
                      <a:pt x="3652105" y="0"/>
                    </a:lnTo>
                    <a:cubicBezTo>
                      <a:pt x="3659599" y="0"/>
                      <a:pt x="3666786" y="2977"/>
                      <a:pt x="3672085" y="8276"/>
                    </a:cubicBezTo>
                    <a:cubicBezTo>
                      <a:pt x="3677384" y="13575"/>
                      <a:pt x="3680361" y="20762"/>
                      <a:pt x="3680361" y="28255"/>
                    </a:cubicBezTo>
                    <a:lnTo>
                      <a:pt x="3680361" y="400987"/>
                    </a:lnTo>
                    <a:cubicBezTo>
                      <a:pt x="3680361" y="408480"/>
                      <a:pt x="3677384" y="415667"/>
                      <a:pt x="3672085" y="420966"/>
                    </a:cubicBezTo>
                    <a:cubicBezTo>
                      <a:pt x="3666786" y="426265"/>
                      <a:pt x="3659599" y="429242"/>
                      <a:pt x="3652105" y="429242"/>
                    </a:cubicBezTo>
                    <a:lnTo>
                      <a:pt x="28255" y="429242"/>
                    </a:lnTo>
                    <a:cubicBezTo>
                      <a:pt x="20762" y="429242"/>
                      <a:pt x="13575" y="426265"/>
                      <a:pt x="8276" y="420966"/>
                    </a:cubicBezTo>
                    <a:cubicBezTo>
                      <a:pt x="2977" y="415667"/>
                      <a:pt x="0" y="408480"/>
                      <a:pt x="0" y="400987"/>
                    </a:cubicBezTo>
                    <a:lnTo>
                      <a:pt x="0" y="28255"/>
                    </a:lnTo>
                    <a:cubicBezTo>
                      <a:pt x="0" y="20762"/>
                      <a:pt x="2977" y="13575"/>
                      <a:pt x="8276" y="8276"/>
                    </a:cubicBezTo>
                    <a:cubicBezTo>
                      <a:pt x="13575" y="2977"/>
                      <a:pt x="20762" y="0"/>
                      <a:pt x="28255" y="0"/>
                    </a:cubicBezTo>
                    <a:close/>
                  </a:path>
                </a:pathLst>
              </a:custGeom>
              <a:solidFill>
                <a:srgbClr val="D1E6F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66675"/>
                <a:ext cx="3680361" cy="49591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4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363725" y="352449"/>
              <a:ext cx="21640800" cy="14088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8959"/>
                </a:lnSpc>
              </a:pPr>
              <a:r>
                <a:rPr lang="en-US" sz="6399" b="1">
                  <a:solidFill>
                    <a:srgbClr val="003366"/>
                  </a:solidFill>
                  <a:latin typeface="Cormorant Garamond Medium Bold"/>
                  <a:ea typeface="Cormorant Garamond Medium Bold"/>
                  <a:cs typeface="Cormorant Garamond Medium Bold"/>
                  <a:sym typeface="Cormorant Garamond Medium Bold"/>
                </a:rPr>
                <a:t>Tell us about an event from the last week. 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784606" y="3752980"/>
            <a:ext cx="14648233" cy="4340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623"/>
              </a:lnSpc>
            </a:pPr>
            <a:r>
              <a:rPr lang="en-US" sz="6159">
                <a:solidFill>
                  <a:srgbClr val="000000"/>
                </a:solidFill>
                <a:latin typeface="Cormorant Garamond Medium"/>
                <a:ea typeface="Cormorant Garamond Medium"/>
                <a:cs typeface="Cormorant Garamond Medium"/>
                <a:sym typeface="Cormorant Garamond Medium"/>
              </a:rPr>
              <a:t>I’m looking for an event that you consciously controlled your response to and created an outcome you might not have created before you learned about </a:t>
            </a:r>
            <a:r>
              <a:rPr lang="en-US" sz="6159" b="1">
                <a:solidFill>
                  <a:srgbClr val="000000"/>
                </a:solidFill>
                <a:latin typeface="Cormorant Garamond Medium Bold"/>
                <a:ea typeface="Cormorant Garamond Medium Bold"/>
                <a:cs typeface="Cormorant Garamond Medium Bold"/>
                <a:sym typeface="Cormorant Garamond Medium Bold"/>
              </a:rPr>
              <a:t>E+R=O.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22765" y="5143500"/>
            <a:ext cx="14089539" cy="4263747"/>
          </a:xfrm>
          <a:custGeom>
            <a:avLst/>
            <a:gdLst/>
            <a:ahLst/>
            <a:cxnLst/>
            <a:rect l="l" t="t" r="r" b="b"/>
            <a:pathLst>
              <a:path w="14089539" h="4263747">
                <a:moveTo>
                  <a:pt x="0" y="0"/>
                </a:moveTo>
                <a:lnTo>
                  <a:pt x="14089538" y="0"/>
                </a:lnTo>
                <a:lnTo>
                  <a:pt x="14089538" y="4263747"/>
                </a:lnTo>
                <a:lnTo>
                  <a:pt x="0" y="4263747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1505470" y="1173751"/>
            <a:ext cx="3693104" cy="1135978"/>
            <a:chOff x="0" y="0"/>
            <a:chExt cx="972669" cy="29918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72669" cy="299188"/>
            </a:xfrm>
            <a:custGeom>
              <a:avLst/>
              <a:gdLst/>
              <a:ahLst/>
              <a:cxnLst/>
              <a:rect l="l" t="t" r="r" b="b"/>
              <a:pathLst>
                <a:path w="972669" h="299188">
                  <a:moveTo>
                    <a:pt x="106912" y="0"/>
                  </a:moveTo>
                  <a:lnTo>
                    <a:pt x="865757" y="0"/>
                  </a:lnTo>
                  <a:cubicBezTo>
                    <a:pt x="894112" y="0"/>
                    <a:pt x="921306" y="11264"/>
                    <a:pt x="941356" y="31314"/>
                  </a:cubicBezTo>
                  <a:cubicBezTo>
                    <a:pt x="961405" y="51364"/>
                    <a:pt x="972669" y="78557"/>
                    <a:pt x="972669" y="106912"/>
                  </a:cubicBezTo>
                  <a:lnTo>
                    <a:pt x="972669" y="192276"/>
                  </a:lnTo>
                  <a:cubicBezTo>
                    <a:pt x="972669" y="251322"/>
                    <a:pt x="924803" y="299188"/>
                    <a:pt x="865757" y="299188"/>
                  </a:cubicBezTo>
                  <a:lnTo>
                    <a:pt x="106912" y="299188"/>
                  </a:lnTo>
                  <a:cubicBezTo>
                    <a:pt x="78557" y="299188"/>
                    <a:pt x="51364" y="287924"/>
                    <a:pt x="31314" y="267874"/>
                  </a:cubicBezTo>
                  <a:cubicBezTo>
                    <a:pt x="11264" y="247824"/>
                    <a:pt x="0" y="220630"/>
                    <a:pt x="0" y="192276"/>
                  </a:cubicBezTo>
                  <a:lnTo>
                    <a:pt x="0" y="106912"/>
                  </a:lnTo>
                  <a:cubicBezTo>
                    <a:pt x="0" y="47866"/>
                    <a:pt x="47866" y="0"/>
                    <a:pt x="106912" y="0"/>
                  </a:cubicBezTo>
                  <a:close/>
                </a:path>
              </a:pathLst>
            </a:custGeom>
            <a:solidFill>
              <a:srgbClr val="D1E6F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972669" cy="3658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895916" y="1019175"/>
            <a:ext cx="15143236" cy="3667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00"/>
              </a:lnSpc>
            </a:pPr>
            <a:r>
              <a:rPr lang="en-US" sz="8000">
                <a:solidFill>
                  <a:srgbClr val="000000"/>
                </a:solidFill>
                <a:latin typeface="Cormorant Garamond Medium"/>
                <a:ea typeface="Cormorant Garamond Medium"/>
                <a:cs typeface="Cormorant Garamond Medium"/>
                <a:sym typeface="Cormorant Garamond Medium"/>
              </a:rPr>
              <a:t>“I will commit to taking 5% more responsibility for my career &amp; business goals by _____”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5779786"/>
            <a:ext cx="9658350" cy="1461135"/>
            <a:chOff x="0" y="0"/>
            <a:chExt cx="2543763" cy="3848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43763" cy="384826"/>
            </a:xfrm>
            <a:custGeom>
              <a:avLst/>
              <a:gdLst/>
              <a:ahLst/>
              <a:cxnLst/>
              <a:rect l="l" t="t" r="r" b="b"/>
              <a:pathLst>
                <a:path w="2543763" h="384826">
                  <a:moveTo>
                    <a:pt x="40880" y="0"/>
                  </a:moveTo>
                  <a:lnTo>
                    <a:pt x="2502882" y="0"/>
                  </a:lnTo>
                  <a:cubicBezTo>
                    <a:pt x="2513725" y="0"/>
                    <a:pt x="2524123" y="4307"/>
                    <a:pt x="2531789" y="11974"/>
                  </a:cubicBezTo>
                  <a:cubicBezTo>
                    <a:pt x="2539456" y="19640"/>
                    <a:pt x="2543763" y="30038"/>
                    <a:pt x="2543763" y="40880"/>
                  </a:cubicBezTo>
                  <a:lnTo>
                    <a:pt x="2543763" y="343945"/>
                  </a:lnTo>
                  <a:cubicBezTo>
                    <a:pt x="2543763" y="354787"/>
                    <a:pt x="2539456" y="365186"/>
                    <a:pt x="2531789" y="372852"/>
                  </a:cubicBezTo>
                  <a:cubicBezTo>
                    <a:pt x="2524123" y="380519"/>
                    <a:pt x="2513725" y="384826"/>
                    <a:pt x="2502882" y="384826"/>
                  </a:cubicBezTo>
                  <a:lnTo>
                    <a:pt x="40880" y="384826"/>
                  </a:lnTo>
                  <a:cubicBezTo>
                    <a:pt x="30038" y="384826"/>
                    <a:pt x="19640" y="380519"/>
                    <a:pt x="11974" y="372852"/>
                  </a:cubicBezTo>
                  <a:cubicBezTo>
                    <a:pt x="4307" y="365186"/>
                    <a:pt x="0" y="354787"/>
                    <a:pt x="0" y="343945"/>
                  </a:cubicBezTo>
                  <a:lnTo>
                    <a:pt x="0" y="40880"/>
                  </a:lnTo>
                  <a:cubicBezTo>
                    <a:pt x="0" y="30038"/>
                    <a:pt x="4307" y="19640"/>
                    <a:pt x="11974" y="11974"/>
                  </a:cubicBezTo>
                  <a:cubicBezTo>
                    <a:pt x="19640" y="4307"/>
                    <a:pt x="30038" y="0"/>
                    <a:pt x="40880" y="0"/>
                  </a:cubicBezTo>
                  <a:close/>
                </a:path>
              </a:pathLst>
            </a:custGeom>
            <a:solidFill>
              <a:srgbClr val="D1E6F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2543763" cy="4515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1976180" y="0"/>
            <a:ext cx="6311820" cy="10287000"/>
          </a:xfrm>
          <a:custGeom>
            <a:avLst/>
            <a:gdLst/>
            <a:ahLst/>
            <a:cxnLst/>
            <a:rect l="l" t="t" r="r" b="b"/>
            <a:pathLst>
              <a:path w="6311820" h="10287000">
                <a:moveTo>
                  <a:pt x="0" y="0"/>
                </a:moveTo>
                <a:lnTo>
                  <a:pt x="6311820" y="0"/>
                </a:lnTo>
                <a:lnTo>
                  <a:pt x="63118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973877" y="2112661"/>
            <a:ext cx="7170123" cy="3667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Cormorant Garamond Medium"/>
                <a:ea typeface="Cormorant Garamond Medium"/>
                <a:cs typeface="Cormorant Garamond Medium"/>
                <a:sym typeface="Cormorant Garamond Medium"/>
              </a:rPr>
              <a:t>Blaming and complaining can act as our 100%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5589286"/>
            <a:ext cx="9805222" cy="1651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39"/>
              </a:lnSpc>
            </a:pPr>
            <a:r>
              <a:rPr lang="en-US" sz="9600" b="1">
                <a:solidFill>
                  <a:srgbClr val="000000"/>
                </a:solidFill>
                <a:latin typeface="Cormorant Garamond Medium Bold"/>
                <a:ea typeface="Cormorant Garamond Medium Bold"/>
                <a:cs typeface="Cormorant Garamond Medium Bold"/>
                <a:sym typeface="Cormorant Garamond Medium Bold"/>
              </a:rPr>
              <a:t>Responsibility GPS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73877" y="7231396"/>
            <a:ext cx="7170123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Cormorant Garamond Medium"/>
                <a:ea typeface="Cormorant Garamond Medium"/>
                <a:cs typeface="Cormorant Garamond Medium"/>
                <a:sym typeface="Cormorant Garamond Medium"/>
              </a:rPr>
              <a:t>system.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2214120"/>
            <a:ext cx="16230600" cy="2104884"/>
            <a:chOff x="0" y="0"/>
            <a:chExt cx="21640800" cy="2806512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8847885" cy="1254427"/>
              <a:chOff x="0" y="0"/>
              <a:chExt cx="1969076" cy="27917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969076" cy="279170"/>
              </a:xfrm>
              <a:custGeom>
                <a:avLst/>
                <a:gdLst/>
                <a:ahLst/>
                <a:cxnLst/>
                <a:rect l="l" t="t" r="r" b="b"/>
                <a:pathLst>
                  <a:path w="1969076" h="279170">
                    <a:moveTo>
                      <a:pt x="59500" y="0"/>
                    </a:moveTo>
                    <a:lnTo>
                      <a:pt x="1909576" y="0"/>
                    </a:lnTo>
                    <a:cubicBezTo>
                      <a:pt x="1942437" y="0"/>
                      <a:pt x="1969076" y="26639"/>
                      <a:pt x="1969076" y="59500"/>
                    </a:cubicBezTo>
                    <a:lnTo>
                      <a:pt x="1969076" y="219670"/>
                    </a:lnTo>
                    <a:cubicBezTo>
                      <a:pt x="1969076" y="252531"/>
                      <a:pt x="1942437" y="279170"/>
                      <a:pt x="1909576" y="279170"/>
                    </a:cubicBezTo>
                    <a:lnTo>
                      <a:pt x="59500" y="279170"/>
                    </a:lnTo>
                    <a:cubicBezTo>
                      <a:pt x="26639" y="279170"/>
                      <a:pt x="0" y="252531"/>
                      <a:pt x="0" y="219670"/>
                    </a:cubicBezTo>
                    <a:lnTo>
                      <a:pt x="0" y="59500"/>
                    </a:lnTo>
                    <a:cubicBezTo>
                      <a:pt x="0" y="26639"/>
                      <a:pt x="26639" y="0"/>
                      <a:pt x="59500" y="0"/>
                    </a:cubicBezTo>
                    <a:close/>
                  </a:path>
                </a:pathLst>
              </a:custGeom>
              <a:solidFill>
                <a:srgbClr val="D1E6F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66675"/>
                <a:ext cx="1969076" cy="345845"/>
              </a:xfrm>
              <a:prstGeom prst="rect">
                <a:avLst/>
              </a:prstGeom>
            </p:spPr>
            <p:txBody>
              <a:bodyPr lIns="45090" tIns="45090" rIns="45090" bIns="45090" rtlCol="0" anchor="ctr"/>
              <a:lstStyle/>
              <a:p>
                <a:pPr algn="ctr">
                  <a:lnSpc>
                    <a:spcPts val="374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0" y="-123825"/>
              <a:ext cx="21640800" cy="29303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8932"/>
                </a:lnSpc>
              </a:pPr>
              <a:r>
                <a:rPr lang="en-US" sz="6380">
                  <a:solidFill>
                    <a:srgbClr val="000000"/>
                  </a:solidFill>
                  <a:latin typeface="Cormorant Garamond Medium"/>
                  <a:ea typeface="Cormorant Garamond Medium"/>
                  <a:cs typeface="Cormorant Garamond Medium"/>
                  <a:sym typeface="Cormorant Garamond Medium"/>
                </a:rPr>
                <a:t>What did you notice since completing the blaming and complaining section of the workbook?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28700" y="5445151"/>
            <a:ext cx="16230600" cy="2290935"/>
            <a:chOff x="0" y="0"/>
            <a:chExt cx="21640800" cy="3054580"/>
          </a:xfrm>
        </p:grpSpPr>
        <p:grpSp>
          <p:nvGrpSpPr>
            <p:cNvPr id="8" name="Group 8"/>
            <p:cNvGrpSpPr/>
            <p:nvPr/>
          </p:nvGrpSpPr>
          <p:grpSpPr>
            <a:xfrm>
              <a:off x="8366121" y="1403265"/>
              <a:ext cx="11605882" cy="1651315"/>
              <a:chOff x="0" y="0"/>
              <a:chExt cx="2292520" cy="326186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2292520" cy="326186"/>
              </a:xfrm>
              <a:custGeom>
                <a:avLst/>
                <a:gdLst/>
                <a:ahLst/>
                <a:cxnLst/>
                <a:rect l="l" t="t" r="r" b="b"/>
                <a:pathLst>
                  <a:path w="2292520" h="326186">
                    <a:moveTo>
                      <a:pt x="45361" y="0"/>
                    </a:moveTo>
                    <a:lnTo>
                      <a:pt x="2247159" y="0"/>
                    </a:lnTo>
                    <a:cubicBezTo>
                      <a:pt x="2272211" y="0"/>
                      <a:pt x="2292520" y="20309"/>
                      <a:pt x="2292520" y="45361"/>
                    </a:cubicBezTo>
                    <a:lnTo>
                      <a:pt x="2292520" y="280825"/>
                    </a:lnTo>
                    <a:cubicBezTo>
                      <a:pt x="2292520" y="305877"/>
                      <a:pt x="2272211" y="326186"/>
                      <a:pt x="2247159" y="326186"/>
                    </a:cubicBezTo>
                    <a:lnTo>
                      <a:pt x="45361" y="326186"/>
                    </a:lnTo>
                    <a:cubicBezTo>
                      <a:pt x="20309" y="326186"/>
                      <a:pt x="0" y="305877"/>
                      <a:pt x="0" y="280825"/>
                    </a:cubicBezTo>
                    <a:lnTo>
                      <a:pt x="0" y="45361"/>
                    </a:lnTo>
                    <a:cubicBezTo>
                      <a:pt x="0" y="20309"/>
                      <a:pt x="20309" y="0"/>
                      <a:pt x="45361" y="0"/>
                    </a:cubicBezTo>
                    <a:close/>
                  </a:path>
                </a:pathLst>
              </a:custGeom>
              <a:solidFill>
                <a:srgbClr val="D1E6F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66675"/>
                <a:ext cx="2292520" cy="392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49"/>
                  </a:lnSpc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0" y="-123825"/>
              <a:ext cx="21640800" cy="29303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8931"/>
                </a:lnSpc>
              </a:pPr>
              <a:r>
                <a:rPr lang="en-US" sz="6379">
                  <a:solidFill>
                    <a:srgbClr val="000000"/>
                  </a:solidFill>
                  <a:latin typeface="Cormorant Garamond Medium"/>
                  <a:ea typeface="Cormorant Garamond Medium"/>
                  <a:cs typeface="Cormorant Garamond Medium"/>
                  <a:sym typeface="Cormorant Garamond Medium"/>
                </a:rPr>
                <a:t>Did you pay attention to all the situations where you caught yourself complaining and blaming?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20038" y="1861185"/>
            <a:ext cx="7583182" cy="6402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49"/>
              </a:lnSpc>
            </a:pPr>
            <a:r>
              <a:rPr lang="en-US" sz="5699">
                <a:solidFill>
                  <a:srgbClr val="000000"/>
                </a:solidFill>
                <a:latin typeface="Cormorant Garamond Medium"/>
                <a:ea typeface="Cormorant Garamond Medium"/>
                <a:cs typeface="Cormorant Garamond Medium"/>
                <a:sym typeface="Cormorant Garamond Medium"/>
              </a:rPr>
              <a:t>What are you pretending not to know? </a:t>
            </a:r>
          </a:p>
          <a:p>
            <a:pPr algn="l">
              <a:lnSpc>
                <a:spcPts val="8549"/>
              </a:lnSpc>
            </a:pPr>
            <a:r>
              <a:rPr lang="en-US" sz="5699">
                <a:solidFill>
                  <a:srgbClr val="000000"/>
                </a:solidFill>
                <a:latin typeface="Cormorant Garamond Medium"/>
                <a:ea typeface="Cormorant Garamond Medium"/>
                <a:cs typeface="Cormorant Garamond Medium"/>
                <a:sym typeface="Cormorant Garamond Medium"/>
              </a:rPr>
              <a:t>What is the cost of not taking action? </a:t>
            </a:r>
          </a:p>
          <a:p>
            <a:pPr marL="0" lvl="1" indent="0" algn="l">
              <a:lnSpc>
                <a:spcPts val="8549"/>
              </a:lnSpc>
              <a:spcBef>
                <a:spcPct val="0"/>
              </a:spcBef>
            </a:pPr>
            <a:r>
              <a:rPr lang="en-US" sz="5699">
                <a:solidFill>
                  <a:srgbClr val="000000"/>
                </a:solidFill>
                <a:latin typeface="Cormorant Garamond Medium"/>
                <a:ea typeface="Cormorant Garamond Medium"/>
                <a:cs typeface="Cormorant Garamond Medium"/>
                <a:sym typeface="Cormorant Garamond Medium"/>
              </a:rPr>
              <a:t>What action will you take to control your outcome?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6703220" y="9100946"/>
            <a:ext cx="556080" cy="157354"/>
            <a:chOff x="0" y="0"/>
            <a:chExt cx="1795245" cy="508000"/>
          </a:xfrm>
        </p:grpSpPr>
        <p:sp>
          <p:nvSpPr>
            <p:cNvPr id="4" name="Freeform 4"/>
            <p:cNvSpPr/>
            <p:nvPr/>
          </p:nvSpPr>
          <p:spPr>
            <a:xfrm>
              <a:off x="0" y="215900"/>
              <a:ext cx="1499335" cy="76200"/>
            </a:xfrm>
            <a:custGeom>
              <a:avLst/>
              <a:gdLst/>
              <a:ahLst/>
              <a:cxnLst/>
              <a:rect l="l" t="t" r="r" b="b"/>
              <a:pathLst>
                <a:path w="1499335" h="76200">
                  <a:moveTo>
                    <a:pt x="0" y="0"/>
                  </a:moveTo>
                  <a:lnTo>
                    <a:pt x="1499335" y="0"/>
                  </a:lnTo>
                  <a:lnTo>
                    <a:pt x="1499335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/>
            <p:cNvSpPr/>
            <p:nvPr/>
          </p:nvSpPr>
          <p:spPr>
            <a:xfrm>
              <a:off x="1420595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0"/>
            <a:ext cx="7282795" cy="10287000"/>
          </a:xfrm>
          <a:custGeom>
            <a:avLst/>
            <a:gdLst/>
            <a:ahLst/>
            <a:cxnLst/>
            <a:rect l="l" t="t" r="r" b="b"/>
            <a:pathLst>
              <a:path w="7282795" h="10287000">
                <a:moveTo>
                  <a:pt x="0" y="0"/>
                </a:moveTo>
                <a:lnTo>
                  <a:pt x="7282795" y="0"/>
                </a:lnTo>
                <a:lnTo>
                  <a:pt x="728279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24528" y="4679464"/>
            <a:ext cx="15834772" cy="1091922"/>
            <a:chOff x="0" y="0"/>
            <a:chExt cx="4170475" cy="2875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70475" cy="287584"/>
            </a:xfrm>
            <a:custGeom>
              <a:avLst/>
              <a:gdLst/>
              <a:ahLst/>
              <a:cxnLst/>
              <a:rect l="l" t="t" r="r" b="b"/>
              <a:pathLst>
                <a:path w="4170475" h="287584">
                  <a:moveTo>
                    <a:pt x="24935" y="0"/>
                  </a:moveTo>
                  <a:lnTo>
                    <a:pt x="4145540" y="0"/>
                  </a:lnTo>
                  <a:cubicBezTo>
                    <a:pt x="4159311" y="0"/>
                    <a:pt x="4170475" y="11164"/>
                    <a:pt x="4170475" y="24935"/>
                  </a:cubicBezTo>
                  <a:lnTo>
                    <a:pt x="4170475" y="262649"/>
                  </a:lnTo>
                  <a:cubicBezTo>
                    <a:pt x="4170475" y="276421"/>
                    <a:pt x="4159311" y="287584"/>
                    <a:pt x="4145540" y="287584"/>
                  </a:cubicBezTo>
                  <a:lnTo>
                    <a:pt x="24935" y="287584"/>
                  </a:lnTo>
                  <a:cubicBezTo>
                    <a:pt x="11164" y="287584"/>
                    <a:pt x="0" y="276421"/>
                    <a:pt x="0" y="262649"/>
                  </a:cubicBezTo>
                  <a:lnTo>
                    <a:pt x="0" y="24935"/>
                  </a:lnTo>
                  <a:cubicBezTo>
                    <a:pt x="0" y="11164"/>
                    <a:pt x="11164" y="0"/>
                    <a:pt x="24935" y="0"/>
                  </a:cubicBezTo>
                  <a:close/>
                </a:path>
              </a:pathLst>
            </a:custGeom>
            <a:solidFill>
              <a:srgbClr val="D1E6F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170475" cy="3542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150840" y="5975112"/>
            <a:ext cx="7986321" cy="3283188"/>
          </a:xfrm>
          <a:custGeom>
            <a:avLst/>
            <a:gdLst/>
            <a:ahLst/>
            <a:cxnLst/>
            <a:rect l="l" t="t" r="r" b="b"/>
            <a:pathLst>
              <a:path w="7986321" h="3283188">
                <a:moveTo>
                  <a:pt x="0" y="0"/>
                </a:moveTo>
                <a:lnTo>
                  <a:pt x="7986320" y="0"/>
                </a:lnTo>
                <a:lnTo>
                  <a:pt x="7986320" y="3283188"/>
                </a:lnTo>
                <a:lnTo>
                  <a:pt x="0" y="3283188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028700" y="857250"/>
            <a:ext cx="16230600" cy="4766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99"/>
              </a:lnSpc>
            </a:pPr>
            <a:r>
              <a:rPr lang="en-US" sz="6399">
                <a:solidFill>
                  <a:srgbClr val="000000"/>
                </a:solidFill>
                <a:latin typeface="Assistant Regular"/>
                <a:ea typeface="Assistant Regular"/>
                <a:cs typeface="Assistant Regular"/>
                <a:sym typeface="Assistant Regular"/>
              </a:rPr>
              <a:t>In the comments below, share with us three or more ways you will take 5% more responsibility for your personal growth goals.</a:t>
            </a:r>
          </a:p>
          <a:p>
            <a:pPr marL="0" lvl="1" indent="0" algn="ctr">
              <a:lnSpc>
                <a:spcPts val="9599"/>
              </a:lnSpc>
              <a:spcBef>
                <a:spcPct val="0"/>
              </a:spcBef>
            </a:pPr>
            <a:r>
              <a:rPr lang="en-US" sz="6399" b="1">
                <a:solidFill>
                  <a:srgbClr val="000000"/>
                </a:solidFill>
                <a:latin typeface="Assistant Regular Bold"/>
                <a:ea typeface="Assistant Regular Bold"/>
                <a:cs typeface="Assistant Regular Bold"/>
                <a:sym typeface="Assistant Regular Bold"/>
              </a:rPr>
              <a:t> Bonus points if you share your current goals!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703220" y="9100946"/>
            <a:ext cx="556080" cy="157354"/>
            <a:chOff x="0" y="0"/>
            <a:chExt cx="1795245" cy="508000"/>
          </a:xfrm>
        </p:grpSpPr>
        <p:sp>
          <p:nvSpPr>
            <p:cNvPr id="3" name="Freeform 3"/>
            <p:cNvSpPr/>
            <p:nvPr/>
          </p:nvSpPr>
          <p:spPr>
            <a:xfrm>
              <a:off x="0" y="215900"/>
              <a:ext cx="1499335" cy="76200"/>
            </a:xfrm>
            <a:custGeom>
              <a:avLst/>
              <a:gdLst/>
              <a:ahLst/>
              <a:cxnLst/>
              <a:rect l="l" t="t" r="r" b="b"/>
              <a:pathLst>
                <a:path w="1499335" h="76200">
                  <a:moveTo>
                    <a:pt x="0" y="0"/>
                  </a:moveTo>
                  <a:lnTo>
                    <a:pt x="1499335" y="0"/>
                  </a:lnTo>
                  <a:lnTo>
                    <a:pt x="1499335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1420595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10497853" y="1028700"/>
            <a:ext cx="6761447" cy="8150923"/>
          </a:xfrm>
          <a:custGeom>
            <a:avLst/>
            <a:gdLst/>
            <a:ahLst/>
            <a:cxnLst/>
            <a:rect l="l" t="t" r="r" b="b"/>
            <a:pathLst>
              <a:path w="6761447" h="8150923">
                <a:moveTo>
                  <a:pt x="0" y="0"/>
                </a:moveTo>
                <a:lnTo>
                  <a:pt x="6761447" y="0"/>
                </a:lnTo>
                <a:lnTo>
                  <a:pt x="6761447" y="8150923"/>
                </a:lnTo>
                <a:lnTo>
                  <a:pt x="0" y="815092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028700" y="1028700"/>
            <a:ext cx="9050164" cy="7667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306"/>
              </a:lnSpc>
            </a:pPr>
            <a:r>
              <a:rPr lang="en-US" sz="7755" b="1">
                <a:solidFill>
                  <a:srgbClr val="000000"/>
                </a:solidFill>
                <a:latin typeface="Cormorant Garamond Medium Bold"/>
                <a:ea typeface="Cormorant Garamond Medium Bold"/>
                <a:cs typeface="Cormorant Garamond Medium Bold"/>
                <a:sym typeface="Cormorant Garamond Medium Bold"/>
              </a:rPr>
              <a:t>What big dream, goal, or vision are you ready to make real? </a:t>
            </a:r>
          </a:p>
          <a:p>
            <a:pPr algn="l">
              <a:lnSpc>
                <a:spcPts val="4626"/>
              </a:lnSpc>
            </a:pPr>
            <a:endParaRPr lang="en-US" sz="7755" b="1">
              <a:solidFill>
                <a:srgbClr val="000000"/>
              </a:solidFill>
              <a:latin typeface="Cormorant Garamond Medium Bold"/>
              <a:ea typeface="Cormorant Garamond Medium Bold"/>
              <a:cs typeface="Cormorant Garamond Medium Bold"/>
              <a:sym typeface="Cormorant Garamond Medium Bold"/>
            </a:endParaRPr>
          </a:p>
          <a:p>
            <a:pPr algn="l">
              <a:lnSpc>
                <a:spcPts val="9306"/>
              </a:lnSpc>
            </a:pPr>
            <a:r>
              <a:rPr lang="en-US" sz="7755">
                <a:solidFill>
                  <a:srgbClr val="000000"/>
                </a:solidFill>
                <a:latin typeface="Cormorant Garamond Medium"/>
                <a:ea typeface="Cormorant Garamond Medium"/>
                <a:cs typeface="Cormorant Garamond Medium"/>
                <a:sym typeface="Cormorant Garamond Medium"/>
              </a:rPr>
              <a:t>How will you take 100% responsibility for creating that outcome?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410</Words>
  <Application>Microsoft Macintosh PowerPoint</Application>
  <PresentationFormat>Custom</PresentationFormat>
  <Paragraphs>37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Cormorant Garamond Medium</vt:lpstr>
      <vt:lpstr>Arial</vt:lpstr>
      <vt:lpstr>Cormorant Garamond Light Bold</vt:lpstr>
      <vt:lpstr>Assistant Regular</vt:lpstr>
      <vt:lpstr>Assistant Regular Bold</vt:lpstr>
      <vt:lpstr>Cormorant Garamond Medium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14 Day Challenge E+R=O</dc:title>
  <cp:lastModifiedBy>Dwain Jeworski</cp:lastModifiedBy>
  <cp:revision>2</cp:revision>
  <dcterms:created xsi:type="dcterms:W3CDTF">2006-08-16T00:00:00Z</dcterms:created>
  <dcterms:modified xsi:type="dcterms:W3CDTF">2024-10-23T16:42:25Z</dcterms:modified>
  <dc:identifier>DAFiFvrjrsk</dc:identifier>
</cp:coreProperties>
</file>